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roxima Nova"/>
      <p:regular r:id="rId13"/>
      <p:bold r:id="rId14"/>
      <p:italic r:id="rId15"/>
      <p:boldItalic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Alfa Slab One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AlfaSlabOne-regular.fntdata"/><Relationship Id="rId13" Type="http://schemas.openxmlformats.org/officeDocument/2006/relationships/font" Target="fonts/ProximaNova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roximaNova-italic.fntdata"/><Relationship Id="rId14" Type="http://schemas.openxmlformats.org/officeDocument/2006/relationships/font" Target="fonts/ProximaNova-bold.fntdata"/><Relationship Id="rId17" Type="http://schemas.openxmlformats.org/officeDocument/2006/relationships/font" Target="fonts/Roboto-regular.fntdata"/><Relationship Id="rId16" Type="http://schemas.openxmlformats.org/officeDocument/2006/relationships/font" Target="fonts/ProximaNova-boldItalic.fntdata"/><Relationship Id="rId5" Type="http://schemas.openxmlformats.org/officeDocument/2006/relationships/slide" Target="slides/slide1.xml"/><Relationship Id="rId19" Type="http://schemas.openxmlformats.org/officeDocument/2006/relationships/font" Target="fonts/Roboto-italic.fntdata"/><Relationship Id="rId6" Type="http://schemas.openxmlformats.org/officeDocument/2006/relationships/slide" Target="slides/slide2.xml"/><Relationship Id="rId18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fd630a593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fd630a593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519faaf8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519faaf8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fd630a59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fd630a59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d630a593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d630a593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19faaf8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19faaf8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519faaf8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519faaf8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8966acd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48966acd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19faaf8d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19faaf8d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bponce@sggknights.org" TargetMode="External"/><Relationship Id="rId4" Type="http://schemas.openxmlformats.org/officeDocument/2006/relationships/hyperlink" Target="http://msponce6thknights.weebly.com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English/Language Arts</a:t>
            </a:r>
            <a:endParaRPr/>
          </a:p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234075"/>
            <a:ext cx="55683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Common Core Standards- ELA 6</a:t>
            </a:r>
            <a:endParaRPr b="1" sz="14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250">
                <a:solidFill>
                  <a:srgbClr val="20202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The standards establish guidelines for English language arts (ELA) as well as for literacy in history/social studies, science, and technical subjects. Because students must learn to read, write, speak, listen, and use language effectively in a variety of content areas, the standards promote the literacy skills and concepts required for college and career readiness in multiple disciplines.</a:t>
            </a:r>
            <a:endParaRPr b="1" sz="1250">
              <a:solidFill>
                <a:srgbClr val="20202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250">
              <a:solidFill>
                <a:srgbClr val="20202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250">
                <a:solidFill>
                  <a:srgbClr val="20202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http://www.corestandards.org/ELA-Literacy/</a:t>
            </a:r>
            <a:endParaRPr b="1" sz="1250">
              <a:solidFill>
                <a:srgbClr val="20202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Reading - Wooden Tiles"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875" y="596225"/>
            <a:ext cx="3219651" cy="269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Reading books for </a:t>
            </a:r>
            <a:r>
              <a:rPr b="1" lang="en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Literature Circles</a:t>
            </a:r>
            <a:r>
              <a:rPr b="1" lang="en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</a:t>
            </a:r>
            <a:endParaRPr b="1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Classroom sets</a:t>
            </a:r>
            <a:endParaRPr b="1" sz="12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Book requirements (By September 14th):</a:t>
            </a:r>
            <a:endParaRPr b="1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 am Malala</a:t>
            </a:r>
            <a:r>
              <a:rPr b="1" lang="en" sz="12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(Young Readers </a:t>
            </a:r>
            <a:r>
              <a:rPr b="1" lang="en" sz="12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Edition</a:t>
            </a:r>
            <a:r>
              <a:rPr b="1" lang="en" sz="12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)By Malala Yousafzai</a:t>
            </a:r>
            <a:endParaRPr b="1" sz="12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The </a:t>
            </a:r>
            <a:r>
              <a:rPr b="1" i="1" lang="en" sz="12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Circuit </a:t>
            </a:r>
            <a:r>
              <a:rPr b="1" lang="en" sz="12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Francisco Jimenez</a:t>
            </a:r>
            <a:endParaRPr b="1" sz="12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Verdana"/>
              <a:buChar char="●"/>
            </a:pPr>
            <a:r>
              <a:rPr b="1" lang="en" sz="12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 will be placing a Scholastic Book order form next week if you wish to purchase them through Scholastic. Suggestion: by them on Amazon.</a:t>
            </a:r>
            <a:endParaRPr b="1" sz="12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AR Books:</a:t>
            </a:r>
            <a:endParaRPr b="1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Each student is required to have an AR book with them at all times.</a:t>
            </a:r>
            <a:endParaRPr b="1" sz="14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File:IPad Air 2 Wikipedia.png - Wikimedia Commons"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1325" y="286950"/>
            <a:ext cx="2380623" cy="283752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92625" y="292625"/>
            <a:ext cx="5447400" cy="8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Reading (Continued)</a:t>
            </a:r>
            <a:endParaRPr sz="3000"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Foundations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525700" y="51425"/>
            <a:ext cx="5433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*This course is tailored for the student who needs additional arithmetic review while learning new concepts and skills in the areas of algebra, geometry, and data analysis &amp; probability.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*Problem solving strategies are interwoven throughout the course.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*Topics are presented in a variety of ways, at a slower pace, in order to accommodate different learning styles. </a:t>
            </a: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*Students who complete this course with an 75% or better are expected to advance to Math 6.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File:Love math 1.jpg - Wikimedia Commons"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000" y="1172849"/>
            <a:ext cx="2563975" cy="23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Grading Scale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966300"/>
            <a:ext cx="40620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Los Angeles Archdiocese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Grading Scale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    95.5 -l00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A-   91.5-95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B+  89.5-91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    86.5-89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B-   84.5-86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C+  79.5-84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   74.5-79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C-  69.5-74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   64.5-69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   64 and below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3213325" y="55775"/>
            <a:ext cx="5835300" cy="45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Standards-based formative and summative assessments determine a student’s level of mastery. The levels of performance,below, taken from the California State Standards, are presented with a short descriptor and the corresponding grade (A-F): </a:t>
            </a:r>
            <a:endParaRPr b="1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u="sng">
                <a:solidFill>
                  <a:schemeClr val="dk2"/>
                </a:solidFill>
              </a:rPr>
              <a:t> </a:t>
            </a:r>
            <a:r>
              <a:rPr b="1" lang="en" sz="1300" u="sng">
                <a:solidFill>
                  <a:schemeClr val="dk2"/>
                </a:solidFill>
              </a:rPr>
              <a:t>A​ - Advanced</a:t>
            </a:r>
            <a:r>
              <a:rPr lang="en" sz="1300">
                <a:solidFill>
                  <a:schemeClr val="dk2"/>
                </a:solidFill>
              </a:rPr>
              <a:t>: student demonstrates an in-depth understanding of standards and is able to broadly apply the knowledge and skills of standards.</a:t>
            </a:r>
            <a:endParaRPr sz="13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300" u="sng">
                <a:solidFill>
                  <a:schemeClr val="dk2"/>
                </a:solidFill>
              </a:rPr>
              <a:t> B ​- Proficient: </a:t>
            </a:r>
            <a:r>
              <a:rPr lang="en" sz="1300">
                <a:solidFill>
                  <a:schemeClr val="dk2"/>
                </a:solidFill>
              </a:rPr>
              <a:t>student demonstrates a complete understanding of the standards and has some ability to apply the knowledge and skills of standards. </a:t>
            </a:r>
            <a:endParaRPr sz="13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300" u="sng">
                <a:solidFill>
                  <a:schemeClr val="dk2"/>
                </a:solidFill>
              </a:rPr>
              <a:t>C​ - Basic: </a:t>
            </a:r>
            <a:r>
              <a:rPr lang="en" sz="1300">
                <a:solidFill>
                  <a:schemeClr val="dk2"/>
                </a:solidFill>
              </a:rPr>
              <a:t>student demonstrates a functional understanding of the knowledge and skills of the standards. </a:t>
            </a:r>
            <a:endParaRPr sz="13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300" u="sng">
                <a:solidFill>
                  <a:schemeClr val="dk2"/>
                </a:solidFill>
              </a:rPr>
              <a:t>D​ - Below Basic:​ </a:t>
            </a:r>
            <a:r>
              <a:rPr lang="en" sz="1300">
                <a:solidFill>
                  <a:schemeClr val="dk2"/>
                </a:solidFill>
              </a:rPr>
              <a:t>student demonstrates a limited understanding of the knowledge and skills of the standards. </a:t>
            </a:r>
            <a:endParaRPr sz="13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300" u="sng">
                <a:solidFill>
                  <a:schemeClr val="dk2"/>
                </a:solidFill>
              </a:rPr>
              <a:t>F​ - Far Below Basic:</a:t>
            </a:r>
            <a:r>
              <a:rPr lang="en" sz="1300">
                <a:solidFill>
                  <a:schemeClr val="dk2"/>
                </a:solidFill>
              </a:rPr>
              <a:t> student demonstrates a lack of understanding of the knowledge and skills of the standards. All students in Grades 1-8 receive a progress report at least once each quarter with a second progress report issued for students who have fallen to a C- or below in a subject. Progress Reports may or may not have a letter grade but may use a check system.</a:t>
            </a:r>
            <a:endParaRPr sz="1300">
              <a:solidFill>
                <a:schemeClr val="dk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197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Homework/Project Policy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769950"/>
            <a:ext cx="6519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Arial"/>
                <a:ea typeface="Arial"/>
                <a:cs typeface="Arial"/>
                <a:sym typeface="Arial"/>
              </a:rPr>
              <a:t>When a project or assignment is not turned in on the due date, the next day the assignment/project receives half (1/2) credit and the following day no(0) credit. 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400">
                <a:latin typeface="Arial"/>
                <a:ea typeface="Arial"/>
                <a:cs typeface="Arial"/>
                <a:sym typeface="Arial"/>
              </a:rPr>
              <a:t>What is important and required is that the assignment be completed. 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● Parents are notified via GRADELINK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● In case of absence, all class/homework must be made up after returning to school. If a student is absent one day, then they have one day to make up the work, etc. It is the student’s and/or parent’s responsibility to acquire the make up work. Work not completed within this period will be given a zero grade, unless there are extenuating circumstances.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● Students who take vacations are responsible for making up all work within the guidelines provided by the teacher. Parents need to send a letter to the Principal and the teacher at least one week in advance of a trip so that plans can be made for makeup work.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i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i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Remember - Free images on Pixabay"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9025" y="1345050"/>
            <a:ext cx="2511600" cy="150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747525" y="445025"/>
            <a:ext cx="808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and Student Responsibilities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1617100" y="1017725"/>
            <a:ext cx="6516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My Responsibilities as a Teacher: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To provide you with respect and care as an individual.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To provide you an orderly classroom environment.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To provide the necessary discipline.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To provide the necessary motivation.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To teach the required content.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Your Responsibility  as a Student: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To treat me with respect and care as an individual.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To attend class regularly and punctually.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To be cooperative and not disruptive.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To study and complete your work (Success=Work)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To learn and master the required content.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ree photo: Fruit, Apple, Png, Green, Cutout - Free Image on ...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5575" y="2055700"/>
            <a:ext cx="1431650" cy="155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Email Address: </a:t>
            </a:r>
            <a:r>
              <a:rPr b="1" lang="en" sz="2400" u="sng">
                <a:solidFill>
                  <a:schemeClr val="hlink"/>
                </a:solidFill>
                <a:hlinkClick r:id="rId3"/>
              </a:rPr>
              <a:t>bponce@sggknights.org</a:t>
            </a:r>
            <a:endParaRPr b="1"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/>
              <a:t>Website: </a:t>
            </a:r>
            <a:r>
              <a:rPr b="1" lang="en" sz="2400" u="sng">
                <a:solidFill>
                  <a:srgbClr val="2B91E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http://msponce6thknights.weebly.com</a:t>
            </a:r>
            <a:endParaRPr b="1"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/>
              <a:t>School Phone Number:</a:t>
            </a:r>
            <a:r>
              <a:rPr b="1" lang="en" sz="2400">
                <a:solidFill>
                  <a:srgbClr val="1A0DA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(562) 941-0115</a:t>
            </a:r>
            <a:endParaRPr b="1" sz="2400">
              <a:solidFill>
                <a:srgbClr val="1A0DAB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400">
              <a:solidFill>
                <a:srgbClr val="1A0DAB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Thank you, Parents.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225" y="1069225"/>
            <a:ext cx="4378175" cy="396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